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5"/>
  </p:notesMasterIdLst>
  <p:sldIdLst>
    <p:sldId id="256" r:id="rId2"/>
    <p:sldId id="287" r:id="rId3"/>
    <p:sldId id="261" r:id="rId4"/>
    <p:sldId id="286" r:id="rId5"/>
    <p:sldId id="285" r:id="rId6"/>
    <p:sldId id="284" r:id="rId7"/>
    <p:sldId id="283" r:id="rId8"/>
    <p:sldId id="282" r:id="rId9"/>
    <p:sldId id="281" r:id="rId10"/>
    <p:sldId id="280" r:id="rId11"/>
    <p:sldId id="279" r:id="rId12"/>
    <p:sldId id="278" r:id="rId13"/>
    <p:sldId id="277" r:id="rId14"/>
    <p:sldId id="276" r:id="rId15"/>
    <p:sldId id="275" r:id="rId16"/>
    <p:sldId id="274" r:id="rId17"/>
    <p:sldId id="273" r:id="rId18"/>
    <p:sldId id="272" r:id="rId19"/>
    <p:sldId id="271" r:id="rId20"/>
    <p:sldId id="270" r:id="rId21"/>
    <p:sldId id="269" r:id="rId22"/>
    <p:sldId id="268" r:id="rId23"/>
    <p:sldId id="262" r:id="rId24"/>
  </p:sldIdLst>
  <p:sldSz cx="12192000" cy="6858000"/>
  <p:notesSz cx="6858000" cy="9144000"/>
  <p:embeddedFontLst>
    <p:embeddedFont>
      <p:font typeface="Clash Display" panose="020B0604020202020204" charset="0"/>
      <p:regular r:id="rId26"/>
      <p:bold r:id="rId27"/>
    </p:embeddedFont>
    <p:embeddedFont>
      <p:font typeface="Clash Display Medium"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3"/>
    <p:restoredTop sz="86404"/>
  </p:normalViewPr>
  <p:slideViewPr>
    <p:cSldViewPr snapToGrid="0">
      <p:cViewPr varScale="1">
        <p:scale>
          <a:sx n="74" d="100"/>
          <a:sy n="74" d="100"/>
        </p:scale>
        <p:origin x="139"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138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3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306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95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96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52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8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27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37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51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448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128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3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96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23</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3</a:t>
            </a:fld>
            <a:endParaRPr lang="en-US"/>
          </a:p>
        </p:txBody>
      </p:sp>
    </p:spTree>
    <p:extLst>
      <p:ext uri="{BB962C8B-B14F-4D97-AF65-F5344CB8AC3E}">
        <p14:creationId xmlns:p14="http://schemas.microsoft.com/office/powerpoint/2010/main" val="228764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3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911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76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754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581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447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1/24/2024</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715589" y="649480"/>
            <a:ext cx="6261462" cy="3170099"/>
          </a:xfrm>
          <a:prstGeom prst="rect">
            <a:avLst/>
          </a:prstGeom>
          <a:noFill/>
        </p:spPr>
        <p:txBody>
          <a:bodyPr wrap="square" rtlCol="0">
            <a:spAutoFit/>
          </a:bodyPr>
          <a:lstStyle/>
          <a:p>
            <a:pPr>
              <a:lnSpc>
                <a:spcPts val="6000"/>
              </a:lnSpc>
            </a:pPr>
            <a:r>
              <a:rPr lang="en-US" sz="5400" kern="2000" dirty="0">
                <a:solidFill>
                  <a:srgbClr val="141F34"/>
                </a:solidFill>
                <a:latin typeface="Clash Display Medium" pitchFamily="2" charset="0"/>
              </a:rPr>
              <a:t>BUS7C3 International </a:t>
            </a:r>
            <a:r>
              <a:rPr lang="en-US" sz="5400" kern="2000" dirty="0" err="1">
                <a:solidFill>
                  <a:srgbClr val="141F34"/>
                </a:solidFill>
                <a:latin typeface="Clash Display Medium" pitchFamily="2" charset="0"/>
              </a:rPr>
              <a:t>Organisational</a:t>
            </a:r>
            <a:r>
              <a:rPr lang="en-US" sz="5400" kern="2000" dirty="0">
                <a:solidFill>
                  <a:srgbClr val="141F34"/>
                </a:solidFill>
                <a:latin typeface="Clash Display Medium" pitchFamily="2" charset="0"/>
              </a:rPr>
              <a:t> Branding</a:t>
            </a: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579280" y="4074521"/>
            <a:ext cx="4021420" cy="2302810"/>
          </a:xfrm>
          <a:prstGeom prst="rect">
            <a:avLst/>
          </a:prstGeom>
          <a:noFill/>
        </p:spPr>
        <p:txBody>
          <a:bodyPr wrap="square" rtlCol="0">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GB"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rPr>
              <a:t>Lecture 7 - Cultural Meaning Systems  &amp; Brands and Brand Equity</a:t>
            </a:r>
            <a:endParaRPr kumimoji="0" lang="en-US"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endParaRP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Financial perspective</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GB" altLang="en-US" sz="2400" b="0" i="0" u="none" strike="noStrike" kern="0" cap="none" spc="0" normalizeH="0" baseline="0" noProof="0" dirty="0">
                <a:ln>
                  <a:noFill/>
                </a:ln>
                <a:solidFill>
                  <a:srgbClr val="000000"/>
                </a:solidFill>
                <a:effectLst/>
                <a:uLnTx/>
                <a:uFillTx/>
                <a:latin typeface="Arial"/>
                <a:ea typeface="MS PGothic" pitchFamily="34" charset="-128"/>
              </a:rPr>
              <a:t>Companies with strong brand names can sell for more than 20:1 of firm’s earnings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GB" altLang="en-US" sz="2400" b="0" i="0" u="none" strike="noStrike" kern="0" cap="none" spc="0" normalizeH="0" baseline="0" noProof="0" dirty="0">
                <a:ln>
                  <a:noFill/>
                </a:ln>
                <a:solidFill>
                  <a:srgbClr val="000000"/>
                </a:solidFill>
                <a:effectLst/>
                <a:uLnTx/>
                <a:uFillTx/>
                <a:latin typeface="Arial"/>
                <a:ea typeface="MS PGothic" pitchFamily="34" charset="-128"/>
              </a:rPr>
              <a:t>Strong brands = less risk</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rPr>
              <a:t>Greater likelihood of a solid income stream</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rPr>
              <a:t>Higher market share leading to higher price/lower costs and less price elasticity</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GB" altLang="en-US" sz="1800" b="0" i="0" u="none" strike="noStrike" kern="0" cap="none" spc="0" normalizeH="0" baseline="0" noProof="0" dirty="0">
                <a:ln>
                  <a:noFill/>
                </a:ln>
                <a:solidFill>
                  <a:srgbClr val="000000"/>
                </a:solidFill>
                <a:effectLst/>
                <a:uLnTx/>
                <a:uFillTx/>
                <a:latin typeface="Arial"/>
                <a:ea typeface="MS PGothic" pitchFamily="34" charset="-128"/>
              </a:rPr>
              <a:t>Better margins higher ROI</a:t>
            </a:r>
            <a:endPar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rPr>
              <a:t>More effective distribution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rPr>
              <a:t>Shelf space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rPr>
              <a:t>Pulled through the chain by consumers leading to retailer and wholesaler demand</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GB" altLang="en-US" sz="2400" b="0" i="0" u="none" strike="noStrike" kern="0" cap="none" spc="0" normalizeH="0" baseline="0" noProof="0" dirty="0">
                <a:ln>
                  <a:noFill/>
                </a:ln>
                <a:solidFill>
                  <a:srgbClr val="000000"/>
                </a:solidFill>
                <a:effectLst/>
                <a:uLnTx/>
                <a:uFillTx/>
                <a:latin typeface="Arial"/>
                <a:ea typeface="MS PGothic" pitchFamily="34" charset="-128"/>
              </a:rPr>
              <a:t>See Fig 3, next slide</a:t>
            </a:r>
            <a:endParaRPr lang="en-GB" dirty="0"/>
          </a:p>
        </p:txBody>
      </p:sp>
    </p:spTree>
    <p:extLst>
      <p:ext uri="{BB962C8B-B14F-4D97-AF65-F5344CB8AC3E}">
        <p14:creationId xmlns:p14="http://schemas.microsoft.com/office/powerpoint/2010/main" val="1626946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Figure 3: How strong brands generate greater profitability </a:t>
            </a:r>
          </a:p>
        </p:txBody>
      </p:sp>
      <p:pic>
        <p:nvPicPr>
          <p:cNvPr id="2" name="Picture 1">
            <a:extLst>
              <a:ext uri="{FF2B5EF4-FFF2-40B4-BE49-F238E27FC236}">
                <a16:creationId xmlns:a16="http://schemas.microsoft.com/office/drawing/2014/main" id="{EBE7FC33-1901-E7F6-A5E0-B82EF9F6539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19065" y="2524125"/>
            <a:ext cx="80486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635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Consumer perspective</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GB" altLang="en-US" sz="2400" b="0" i="0" u="none" strike="noStrike" kern="0" cap="none" spc="0" normalizeH="0" baseline="0" noProof="0" dirty="0">
                <a:ln>
                  <a:noFill/>
                </a:ln>
                <a:solidFill>
                  <a:srgbClr val="000000"/>
                </a:solidFill>
                <a:effectLst/>
                <a:uLnTx/>
                <a:uFillTx/>
                <a:latin typeface="Arial"/>
                <a:ea typeface="MS PGothic" pitchFamily="34" charset="-128"/>
              </a:rPr>
              <a:t>Understanding brand equity must come from the consumer’</a:t>
            </a:r>
            <a:r>
              <a:rPr kumimoji="0" lang="en-GB" altLang="ja-JP" sz="2400" b="0" i="0" u="none" strike="noStrike" kern="0" cap="none" spc="0" normalizeH="0" baseline="0" noProof="0" dirty="0">
                <a:ln>
                  <a:noFill/>
                </a:ln>
                <a:solidFill>
                  <a:srgbClr val="000000"/>
                </a:solidFill>
                <a:effectLst/>
                <a:uLnTx/>
                <a:uFillTx/>
                <a:latin typeface="Arial"/>
                <a:ea typeface="MS PGothic" pitchFamily="34" charset="-128"/>
              </a:rPr>
              <a:t>s point of view</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GB" altLang="en-US" sz="2400" b="0" i="0" u="none" strike="noStrike" kern="0" cap="none" spc="0" normalizeH="0" baseline="0" noProof="0" dirty="0">
                <a:ln>
                  <a:noFill/>
                </a:ln>
                <a:solidFill>
                  <a:srgbClr val="000000"/>
                </a:solidFill>
                <a:effectLst/>
                <a:uLnTx/>
                <a:uFillTx/>
                <a:latin typeface="Arial"/>
                <a:ea typeface="MS PGothic" pitchFamily="34" charset="-128"/>
              </a:rPr>
              <a:t>Brand equity is the (1) awareness of a brand which leads to (2) learning about the brand and forming attitudes about the brand. These occurrences are influenced by emotional associations, and they create (3) preferences for the brand, which builds brand loyalty</a:t>
            </a:r>
            <a:endParaRPr lang="en-GB" dirty="0"/>
          </a:p>
        </p:txBody>
      </p:sp>
      <p:pic>
        <p:nvPicPr>
          <p:cNvPr id="2" name="Picture 1">
            <a:extLst>
              <a:ext uri="{FF2B5EF4-FFF2-40B4-BE49-F238E27FC236}">
                <a16:creationId xmlns:a16="http://schemas.microsoft.com/office/drawing/2014/main" id="{0F37798C-3914-6BEB-5430-7142C925F7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302"/>
          <a:stretch/>
        </p:blipFill>
        <p:spPr bwMode="auto">
          <a:xfrm>
            <a:off x="4310291" y="3937319"/>
            <a:ext cx="1600200" cy="168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267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Brand awareness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GB" altLang="en-US" sz="2500" b="0" i="0" u="none" strike="noStrike" kern="0" cap="none" spc="0" normalizeH="0" baseline="0" noProof="0" dirty="0">
                <a:ln>
                  <a:noFill/>
                </a:ln>
                <a:solidFill>
                  <a:srgbClr val="000000"/>
                </a:solidFill>
                <a:effectLst/>
                <a:uLnTx/>
                <a:uFillTx/>
                <a:latin typeface="Arial"/>
                <a:ea typeface="MS PGothic" pitchFamily="34" charset="-128"/>
              </a:rPr>
              <a:t>Strong brand awareness reflects</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100" b="0" i="0" u="none" strike="noStrike" kern="0" cap="none" spc="0" normalizeH="0" baseline="0" noProof="0" dirty="0">
                <a:ln>
                  <a:noFill/>
                </a:ln>
                <a:solidFill>
                  <a:srgbClr val="000000"/>
                </a:solidFill>
                <a:effectLst/>
                <a:uLnTx/>
                <a:uFillTx/>
                <a:latin typeface="Arial"/>
                <a:ea typeface="MS PGothic" pitchFamily="34" charset="-128"/>
              </a:rPr>
              <a:t>Familiarity</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100" b="0" i="0" u="none" strike="noStrike" kern="0" cap="none" spc="0" normalizeH="0" baseline="0" noProof="0" dirty="0">
                <a:ln>
                  <a:noFill/>
                </a:ln>
                <a:solidFill>
                  <a:srgbClr val="000000"/>
                </a:solidFill>
                <a:effectLst/>
                <a:uLnTx/>
                <a:uFillTx/>
                <a:latin typeface="Arial"/>
                <a:ea typeface="MS PGothic" pitchFamily="34" charset="-128"/>
              </a:rPr>
              <a:t>Presence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100" b="0" i="0" u="none" strike="noStrike" kern="0" cap="none" spc="0" normalizeH="0" baseline="0" noProof="0" dirty="0">
                <a:ln>
                  <a:noFill/>
                </a:ln>
                <a:solidFill>
                  <a:srgbClr val="000000"/>
                </a:solidFill>
                <a:effectLst/>
                <a:uLnTx/>
                <a:uFillTx/>
                <a:latin typeface="Arial"/>
                <a:ea typeface="MS PGothic" pitchFamily="34" charset="-128"/>
              </a:rPr>
              <a:t>Commitment</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100" b="0" i="0" u="none" strike="noStrike" kern="0" cap="none" spc="0" normalizeH="0" baseline="0" noProof="0" dirty="0">
                <a:ln>
                  <a:noFill/>
                </a:ln>
                <a:solidFill>
                  <a:srgbClr val="000000"/>
                </a:solidFill>
                <a:effectLst/>
                <a:uLnTx/>
                <a:uFillTx/>
                <a:latin typeface="Arial"/>
                <a:ea typeface="MS PGothic" pitchFamily="34" charset="-128"/>
              </a:rPr>
              <a:t>Substance</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GB" altLang="en-US" sz="1700" b="0" i="0" u="none" strike="noStrike" kern="0" cap="none" spc="0" normalizeH="0" baseline="0" noProof="0" dirty="0">
                <a:ln>
                  <a:noFill/>
                </a:ln>
                <a:solidFill>
                  <a:srgbClr val="000000"/>
                </a:solidFill>
                <a:effectLst/>
                <a:uLnTx/>
                <a:uFillTx/>
                <a:latin typeface="Arial"/>
                <a:ea typeface="MS PGothic" pitchFamily="34" charset="-128"/>
              </a:rPr>
              <a:t>A person must have the intention to make a branded purchase within a product category for awareness to matter </a:t>
            </a:r>
          </a:p>
          <a:p>
            <a:pPr marL="0" indent="0">
              <a:buNone/>
            </a:pPr>
            <a:endParaRPr lang="en-GB" dirty="0"/>
          </a:p>
        </p:txBody>
      </p:sp>
    </p:spTree>
    <p:extLst>
      <p:ext uri="{BB962C8B-B14F-4D97-AF65-F5344CB8AC3E}">
        <p14:creationId xmlns:p14="http://schemas.microsoft.com/office/powerpoint/2010/main" val="1602702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Brand awareness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GB" altLang="en-US" sz="2400" b="0" i="0" u="none" strike="noStrike" kern="0" cap="none" spc="0" normalizeH="0" baseline="0" noProof="0" dirty="0">
                <a:ln>
                  <a:noFill/>
                </a:ln>
                <a:solidFill>
                  <a:srgbClr val="000000"/>
                </a:solidFill>
                <a:effectLst/>
                <a:uLnTx/>
                <a:uFillTx/>
                <a:latin typeface="Arial"/>
                <a:ea typeface="MS PGothic" pitchFamily="34" charset="-128"/>
              </a:rPr>
              <a:t>Broadly speaking brand awareness can take two forms</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rPr>
              <a:t>Recognition (e.g. fast-moving consumer goods (FMCGs))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rPr>
              <a:t>Recall (e.g. a restaurant)</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GB" altLang="en-US" sz="1600" b="0" i="0" u="none" strike="noStrike" kern="0" cap="none" spc="0" normalizeH="0" baseline="0" noProof="0" dirty="0">
                <a:ln>
                  <a:noFill/>
                </a:ln>
                <a:solidFill>
                  <a:srgbClr val="000000"/>
                </a:solidFill>
                <a:effectLst/>
                <a:uLnTx/>
                <a:uFillTx/>
                <a:latin typeface="Arial"/>
                <a:ea typeface="MS PGothic" pitchFamily="34" charset="-128"/>
              </a:rPr>
              <a:t>The brand must be salient</a:t>
            </a:r>
          </a:p>
          <a:p>
            <a:pPr marL="0" indent="0">
              <a:buNone/>
            </a:pPr>
            <a:endParaRPr lang="en-GB" dirty="0"/>
          </a:p>
        </p:txBody>
      </p:sp>
    </p:spTree>
    <p:extLst>
      <p:ext uri="{BB962C8B-B14F-4D97-AF65-F5344CB8AC3E}">
        <p14:creationId xmlns:p14="http://schemas.microsoft.com/office/powerpoint/2010/main" val="2885253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Brand attitude</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342900" marR="0" lvl="0" indent="-342900" algn="l" defTabSz="914400" rtl="0" eaLnBrk="1" fontAlgn="base" latinLnBrk="0" hangingPunct="1">
              <a:lnSpc>
                <a:spcPct val="80000"/>
              </a:lnSpc>
              <a:spcBef>
                <a:spcPct val="20000"/>
              </a:spcBef>
              <a:spcAft>
                <a:spcPct val="0"/>
              </a:spcAft>
              <a:buClrTx/>
              <a:buSzTx/>
              <a:buFontTx/>
              <a:buChar char="•"/>
              <a:tabLst/>
              <a:defRPr/>
            </a:pPr>
            <a:r>
              <a:rPr kumimoji="0" lang="en-GB" altLang="en-US" sz="2400" b="0" i="0" u="none" strike="noStrike" kern="0" cap="none" spc="0" normalizeH="0" baseline="0" noProof="0" dirty="0">
                <a:ln>
                  <a:noFill/>
                </a:ln>
                <a:solidFill>
                  <a:srgbClr val="000000"/>
                </a:solidFill>
                <a:effectLst/>
                <a:uLnTx/>
                <a:uFillTx/>
                <a:latin typeface="Arial"/>
                <a:ea typeface="MS PGothic" pitchFamily="34" charset="-128"/>
              </a:rPr>
              <a:t>Associations in memory are linked to the brand</a:t>
            </a:r>
          </a:p>
          <a:p>
            <a:pPr marL="742950" marR="0" lvl="1" indent="-285750" algn="l" defTabSz="914400" rtl="0" eaLnBrk="1" fontAlgn="base" latinLnBrk="0" hangingPunct="1">
              <a:lnSpc>
                <a:spcPct val="80000"/>
              </a:lnSpc>
              <a:spcBef>
                <a:spcPct val="20000"/>
              </a:spcBef>
              <a:spcAft>
                <a:spcPct val="0"/>
              </a:spcAft>
              <a:buClrTx/>
              <a:buSzTx/>
              <a:buFontTx/>
              <a:buChar char="–"/>
              <a:tabLst/>
              <a:defRPr/>
            </a:pPr>
            <a:r>
              <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rPr>
              <a:t>These should be strong, positive and unique for loyalty to result</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r>
              <a:rPr kumimoji="0" lang="en-GB" altLang="en-US" sz="2400" b="0" i="0" u="none" strike="noStrike" kern="0" cap="none" spc="0" normalizeH="0" baseline="0" noProof="0" dirty="0">
                <a:ln>
                  <a:noFill/>
                </a:ln>
                <a:solidFill>
                  <a:srgbClr val="000000"/>
                </a:solidFill>
                <a:effectLst/>
                <a:uLnTx/>
                <a:uFillTx/>
                <a:latin typeface="Arial"/>
                <a:ea typeface="MS PGothic" pitchFamily="34" charset="-128"/>
              </a:rPr>
              <a:t>Attitudes are a function of objective and subjective interpretations of the brand </a:t>
            </a:r>
          </a:p>
          <a:p>
            <a:pPr marL="742950" marR="0" lvl="1" indent="-285750" algn="l" defTabSz="914400" rtl="0" eaLnBrk="1" fontAlgn="base" latinLnBrk="0" hangingPunct="1">
              <a:lnSpc>
                <a:spcPct val="80000"/>
              </a:lnSpc>
              <a:spcBef>
                <a:spcPct val="20000"/>
              </a:spcBef>
              <a:spcAft>
                <a:spcPct val="0"/>
              </a:spcAft>
              <a:buClrTx/>
              <a:buSzTx/>
              <a:buFontTx/>
              <a:buChar char="–"/>
              <a:tabLst/>
              <a:defRPr/>
            </a:pPr>
            <a:r>
              <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rPr>
              <a:t>Objective: A person identifies attributes which are product or non-product specific objective characteristics of the brand. These may be translated into benefits depending on the personal values attached by customers to the attributes</a:t>
            </a:r>
          </a:p>
          <a:p>
            <a:pPr marL="742950" marR="0" lvl="1" indent="-285750" algn="l" defTabSz="914400" rtl="0" eaLnBrk="1" fontAlgn="base" latinLnBrk="0" hangingPunct="1">
              <a:lnSpc>
                <a:spcPct val="80000"/>
              </a:lnSpc>
              <a:spcBef>
                <a:spcPct val="20000"/>
              </a:spcBef>
              <a:spcAft>
                <a:spcPct val="0"/>
              </a:spcAft>
              <a:buClrTx/>
              <a:buSzTx/>
              <a:buFontTx/>
              <a:buChar char="–"/>
              <a:tabLst/>
              <a:defRPr/>
            </a:pPr>
            <a:r>
              <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rPr>
              <a:t>Subjective: Perceptions of a brand</a:t>
            </a:r>
            <a:r>
              <a:rPr kumimoji="0" lang="en-US" altLang="en-US" sz="2000" b="0" i="0" u="none" strike="noStrike" kern="0" cap="none" spc="0" normalizeH="0" baseline="0" noProof="0" dirty="0">
                <a:ln>
                  <a:noFill/>
                </a:ln>
                <a:solidFill>
                  <a:srgbClr val="000000"/>
                </a:solidFill>
                <a:effectLst/>
                <a:uLnTx/>
                <a:uFillTx/>
                <a:latin typeface="Arial"/>
                <a:ea typeface="MS PGothic" pitchFamily="34" charset="-128"/>
              </a:rPr>
              <a:t>’</a:t>
            </a:r>
            <a:r>
              <a:rPr kumimoji="0" lang="en-GB" altLang="ja-JP" sz="2000" b="0" i="0" u="none" strike="noStrike" kern="0" cap="none" spc="0" normalizeH="0" baseline="0" noProof="0" dirty="0">
                <a:ln>
                  <a:noFill/>
                </a:ln>
                <a:solidFill>
                  <a:srgbClr val="000000"/>
                </a:solidFill>
                <a:effectLst/>
                <a:uLnTx/>
                <a:uFillTx/>
                <a:latin typeface="Arial"/>
                <a:ea typeface="MS PGothic" pitchFamily="34" charset="-128"/>
              </a:rPr>
              <a:t>s personality or symbolic meaning</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r>
              <a:rPr kumimoji="0" lang="en-GB" altLang="en-US" sz="2400" b="0" i="0" u="none" strike="noStrike" kern="0" cap="none" spc="0" normalizeH="0" baseline="0" noProof="0" dirty="0">
                <a:ln>
                  <a:noFill/>
                </a:ln>
                <a:solidFill>
                  <a:srgbClr val="000000"/>
                </a:solidFill>
                <a:effectLst/>
                <a:uLnTx/>
                <a:uFillTx/>
                <a:latin typeface="Arial"/>
                <a:ea typeface="MS PGothic" pitchFamily="34" charset="-128"/>
              </a:rPr>
              <a:t>See Figs 4 and 5, next slides</a:t>
            </a:r>
          </a:p>
          <a:p>
            <a:pPr marL="0" indent="0">
              <a:buNone/>
            </a:pPr>
            <a:endParaRPr lang="en-GB" dirty="0"/>
          </a:p>
        </p:txBody>
      </p:sp>
    </p:spTree>
    <p:extLst>
      <p:ext uri="{BB962C8B-B14F-4D97-AF65-F5344CB8AC3E}">
        <p14:creationId xmlns:p14="http://schemas.microsoft.com/office/powerpoint/2010/main" val="1865357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Figure 4: Brand awareness, salience, and attitude leading to brand loyalty</a:t>
            </a:r>
          </a:p>
        </p:txBody>
      </p:sp>
      <p:pic>
        <p:nvPicPr>
          <p:cNvPr id="2" name="Picture 1">
            <a:extLst>
              <a:ext uri="{FF2B5EF4-FFF2-40B4-BE49-F238E27FC236}">
                <a16:creationId xmlns:a16="http://schemas.microsoft.com/office/drawing/2014/main" id="{358ADF06-D85A-29BA-E8D3-16E0D157278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3442" y="2698357"/>
            <a:ext cx="80010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1149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Figure 5: Interaction of cognition and emotion in making brand choices</a:t>
            </a:r>
          </a:p>
        </p:txBody>
      </p:sp>
      <p:pic>
        <p:nvPicPr>
          <p:cNvPr id="2" name="Picture 1">
            <a:extLst>
              <a:ext uri="{FF2B5EF4-FFF2-40B4-BE49-F238E27FC236}">
                <a16:creationId xmlns:a16="http://schemas.microsoft.com/office/drawing/2014/main" id="{02B6355F-F9CC-8F5D-8BB4-DBC63B3980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46362" y="1933821"/>
            <a:ext cx="798195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7673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Brand loyalty </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342900" marR="0" lvl="0" indent="-342900" algn="l" defTabSz="914400" rtl="0" eaLnBrk="1" fontAlgn="base" latinLnBrk="0" hangingPunct="1">
              <a:lnSpc>
                <a:spcPct val="80000"/>
              </a:lnSpc>
              <a:spcBef>
                <a:spcPct val="20000"/>
              </a:spcBef>
              <a:spcAft>
                <a:spcPct val="0"/>
              </a:spcAft>
              <a:buClrTx/>
              <a:buSzTx/>
              <a:buFontTx/>
              <a:buChar char="•"/>
              <a:tabLst/>
              <a:defRPr/>
            </a:pPr>
            <a:r>
              <a:rPr kumimoji="0" lang="en-GB" altLang="en-US" sz="2400" b="0" i="0" u="none" strike="noStrike" kern="0" cap="none" spc="0" normalizeH="0" baseline="0" noProof="0" dirty="0">
                <a:ln>
                  <a:noFill/>
                </a:ln>
                <a:solidFill>
                  <a:srgbClr val="000000"/>
                </a:solidFill>
                <a:effectLst/>
                <a:uLnTx/>
                <a:uFillTx/>
                <a:latin typeface="Arial"/>
                <a:ea typeface="MS PGothic" pitchFamily="34" charset="-128"/>
              </a:rPr>
              <a:t>Like financial value, brand loyalty is a consequence of brand equity</a:t>
            </a:r>
          </a:p>
          <a:p>
            <a:pPr marL="742950" marR="0" lvl="1" indent="-285750" algn="l" defTabSz="914400" rtl="0" eaLnBrk="1" fontAlgn="base" latinLnBrk="0" hangingPunct="1">
              <a:lnSpc>
                <a:spcPct val="80000"/>
              </a:lnSpc>
              <a:spcBef>
                <a:spcPct val="20000"/>
              </a:spcBef>
              <a:spcAft>
                <a:spcPct val="0"/>
              </a:spcAft>
              <a:buClrTx/>
              <a:buSzTx/>
              <a:buFontTx/>
              <a:buChar char="–"/>
              <a:tabLst/>
              <a:defRPr/>
            </a:pPr>
            <a:r>
              <a:rPr kumimoji="0" lang="en-GB" altLang="en-US" sz="2000" b="0" i="0" u="none" strike="noStrike" kern="0" cap="none" spc="0" normalizeH="0" baseline="0" noProof="0" dirty="0">
                <a:ln>
                  <a:noFill/>
                </a:ln>
                <a:solidFill>
                  <a:srgbClr val="000000"/>
                </a:solidFill>
                <a:effectLst/>
                <a:uLnTx/>
                <a:uFillTx/>
                <a:latin typeface="Arial"/>
                <a:ea typeface="MS PGothic" pitchFamily="34" charset="-128"/>
              </a:rPr>
              <a:t>Habit versus genuine preference</a:t>
            </a:r>
          </a:p>
          <a:p>
            <a:pPr marL="1143000" marR="0" lvl="2" indent="-228600" algn="l" defTabSz="914400" rtl="0" eaLnBrk="1" fontAlgn="base" latinLnBrk="0" hangingPunct="1">
              <a:lnSpc>
                <a:spcPct val="80000"/>
              </a:lnSpc>
              <a:spcBef>
                <a:spcPct val="20000"/>
              </a:spcBef>
              <a:spcAft>
                <a:spcPct val="0"/>
              </a:spcAft>
              <a:buClrTx/>
              <a:buSzTx/>
              <a:buFontTx/>
              <a:buChar char="•"/>
              <a:tabLst/>
              <a:defRPr/>
            </a:pPr>
            <a:r>
              <a:rPr kumimoji="0" lang="en-GB" altLang="en-US" sz="1800" b="0" i="0" u="none" strike="noStrike" kern="0" cap="none" spc="0" normalizeH="0" baseline="0" noProof="0" dirty="0">
                <a:ln>
                  <a:noFill/>
                </a:ln>
                <a:solidFill>
                  <a:srgbClr val="000000"/>
                </a:solidFill>
                <a:effectLst/>
                <a:uLnTx/>
                <a:uFillTx/>
                <a:latin typeface="Arial"/>
                <a:ea typeface="MS PGothic" pitchFamily="34" charset="-128"/>
              </a:rPr>
              <a:t>Habitual preference is usually based on functional benefits and may lead to brand equity if satisfaction can be maintained</a:t>
            </a:r>
          </a:p>
          <a:p>
            <a:pPr marL="1600200" marR="0" lvl="3" indent="-228600" algn="l" defTabSz="914400" rtl="0" eaLnBrk="1" fontAlgn="base" latinLnBrk="0" hangingPunct="1">
              <a:lnSpc>
                <a:spcPct val="80000"/>
              </a:lnSpc>
              <a:spcBef>
                <a:spcPct val="20000"/>
              </a:spcBef>
              <a:spcAft>
                <a:spcPct val="0"/>
              </a:spcAft>
              <a:buClrTx/>
              <a:buSzTx/>
              <a:buFontTx/>
              <a:buChar char="–"/>
              <a:tabLst/>
              <a:defRPr/>
            </a:pPr>
            <a:r>
              <a:rPr kumimoji="0" lang="en-GB" altLang="en-US" sz="1600" b="0" i="0" u="none" strike="noStrike" kern="0" cap="none" spc="0" normalizeH="0" baseline="0" noProof="0" dirty="0">
                <a:ln>
                  <a:noFill/>
                </a:ln>
                <a:solidFill>
                  <a:srgbClr val="000000"/>
                </a:solidFill>
                <a:effectLst/>
                <a:uLnTx/>
                <a:uFillTx/>
                <a:latin typeface="Arial"/>
                <a:ea typeface="MS PGothic" pitchFamily="34" charset="-128"/>
              </a:rPr>
              <a:t>Loyalty is not assured</a:t>
            </a:r>
          </a:p>
          <a:p>
            <a:pPr marL="1143000" marR="0" lvl="2" indent="-228600" algn="l" defTabSz="914400" rtl="0" eaLnBrk="1" fontAlgn="base" latinLnBrk="0" hangingPunct="1">
              <a:lnSpc>
                <a:spcPct val="80000"/>
              </a:lnSpc>
              <a:spcBef>
                <a:spcPct val="20000"/>
              </a:spcBef>
              <a:spcAft>
                <a:spcPct val="0"/>
              </a:spcAft>
              <a:buClrTx/>
              <a:buSzTx/>
              <a:buFontTx/>
              <a:buChar char="•"/>
              <a:tabLst/>
              <a:defRPr/>
            </a:pPr>
            <a:r>
              <a:rPr kumimoji="0" lang="en-GB" altLang="en-US" sz="1800" b="0" i="0" u="none" strike="noStrike" kern="0" cap="none" spc="0" normalizeH="0" baseline="0" noProof="0" dirty="0">
                <a:ln>
                  <a:noFill/>
                </a:ln>
                <a:solidFill>
                  <a:srgbClr val="000000"/>
                </a:solidFill>
                <a:effectLst/>
                <a:uLnTx/>
                <a:uFillTx/>
                <a:latin typeface="Arial"/>
                <a:ea typeface="MS PGothic" pitchFamily="34" charset="-128"/>
              </a:rPr>
              <a:t>Genuine preference contributes to brand equity and if that transcends rational preference then it is sustained by brand equity</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r>
              <a:rPr kumimoji="0" lang="en-GB" altLang="en-US" sz="2600" b="0" i="0" u="none" strike="noStrike" kern="0" cap="none" spc="0" normalizeH="0" baseline="0" noProof="0" dirty="0">
                <a:ln>
                  <a:noFill/>
                </a:ln>
                <a:solidFill>
                  <a:srgbClr val="000000"/>
                </a:solidFill>
                <a:effectLst/>
                <a:uLnTx/>
                <a:uFillTx/>
                <a:latin typeface="Arial"/>
                <a:ea typeface="MS PGothic" pitchFamily="34" charset="-128"/>
              </a:rPr>
              <a:t>See Figs 6 and 7, next slides</a:t>
            </a:r>
            <a:endParaRPr kumimoji="0" lang="en-AU" altLang="en-US" sz="2800" b="0" i="0" u="none" strike="noStrike" kern="0" cap="none" spc="0" normalizeH="0" baseline="0" noProof="0" dirty="0">
              <a:ln>
                <a:noFill/>
              </a:ln>
              <a:solidFill>
                <a:srgbClr val="000000"/>
              </a:solidFill>
              <a:effectLst/>
              <a:uLnTx/>
              <a:uFillTx/>
              <a:latin typeface="Arial"/>
              <a:ea typeface="MS PGothic" pitchFamily="34" charset="-128"/>
            </a:endParaRPr>
          </a:p>
          <a:p>
            <a:pPr marL="0" indent="0">
              <a:buNone/>
            </a:pPr>
            <a:endParaRPr lang="en-GB" dirty="0"/>
          </a:p>
        </p:txBody>
      </p:sp>
    </p:spTree>
    <p:extLst>
      <p:ext uri="{BB962C8B-B14F-4D97-AF65-F5344CB8AC3E}">
        <p14:creationId xmlns:p14="http://schemas.microsoft.com/office/powerpoint/2010/main" val="1099251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2" name="Title 1">
            <a:extLst>
              <a:ext uri="{FF2B5EF4-FFF2-40B4-BE49-F238E27FC236}">
                <a16:creationId xmlns:a16="http://schemas.microsoft.com/office/drawing/2014/main" id="{4B799F7A-E866-27C3-8730-01109C3919E7}"/>
              </a:ext>
            </a:extLst>
          </p:cNvPr>
          <p:cNvSpPr>
            <a:spLocks noGrp="1"/>
          </p:cNvSpPr>
          <p:nvPr>
            <p:ph type="title"/>
          </p:nvPr>
        </p:nvSpPr>
        <p:spPr/>
        <p:txBody>
          <a:bodyPr/>
          <a:lstStyle/>
          <a:p>
            <a:r>
              <a:rPr lang="en-GB" b="1" dirty="0"/>
              <a:t>Figure 6: Percy and Rosenbaum-Elliott Brand Loyalty Model</a:t>
            </a:r>
          </a:p>
        </p:txBody>
      </p:sp>
      <p:pic>
        <p:nvPicPr>
          <p:cNvPr id="3" name="Picture 1">
            <a:extLst>
              <a:ext uri="{FF2B5EF4-FFF2-40B4-BE49-F238E27FC236}">
                <a16:creationId xmlns:a16="http://schemas.microsoft.com/office/drawing/2014/main" id="{9EFE4885-CA59-3E20-0B59-BB5A5423ECF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35558" y="1773003"/>
            <a:ext cx="801052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8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2" name="Title 1">
            <a:extLst>
              <a:ext uri="{FF2B5EF4-FFF2-40B4-BE49-F238E27FC236}">
                <a16:creationId xmlns:a16="http://schemas.microsoft.com/office/drawing/2014/main" id="{C218179B-DB15-CC8D-7323-A5A1E4E9BDAA}"/>
              </a:ext>
            </a:extLst>
          </p:cNvPr>
          <p:cNvSpPr>
            <a:spLocks noGrp="1"/>
          </p:cNvSpPr>
          <p:nvPr>
            <p:ph type="title"/>
          </p:nvPr>
        </p:nvSpPr>
        <p:spPr/>
        <p:txBody>
          <a:bodyPr/>
          <a:lstStyle/>
          <a:p>
            <a:r>
              <a:rPr lang="en-GB" b="1" dirty="0"/>
              <a:t>This week’s learning outcomes</a:t>
            </a:r>
          </a:p>
        </p:txBody>
      </p:sp>
      <p:sp>
        <p:nvSpPr>
          <p:cNvPr id="6" name="Content Placeholder 5">
            <a:extLst>
              <a:ext uri="{FF2B5EF4-FFF2-40B4-BE49-F238E27FC236}">
                <a16:creationId xmlns:a16="http://schemas.microsoft.com/office/drawing/2014/main" id="{601F845B-53BF-00D7-0FA4-749AF9108224}"/>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At the end of this session, you will be able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Explain the cultural meaning of systems and brands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Evaluate semiotics and brand meanings</a:t>
            </a:r>
          </a:p>
          <a:p>
            <a:pP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Relate to </a:t>
            </a:r>
            <a:r>
              <a:rPr lang="en-GB" dirty="0">
                <a:solidFill>
                  <a:prstClr val="black"/>
                </a:solidFill>
                <a:latin typeface="Calibri" panose="020F0502020204030204"/>
              </a:rPr>
              <a:t>b</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rand equity models</a:t>
            </a:r>
            <a:r>
              <a:rPr lang="en-GB" dirty="0">
                <a:solidFill>
                  <a:prstClr val="black"/>
                </a:solidFill>
                <a:latin typeface="Calibri" panose="020F0502020204030204"/>
              </a:rPr>
              <a:t> and </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theories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3166368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Figure 7: Hofmeyr Conversion Model for mature </a:t>
            </a:r>
            <a:r>
              <a:rPr lang="en-GB" b="1" dirty="0" err="1"/>
              <a:t>fmcg</a:t>
            </a:r>
            <a:r>
              <a:rPr lang="en-GB" b="1" dirty="0"/>
              <a:t> markets</a:t>
            </a:r>
          </a:p>
        </p:txBody>
      </p:sp>
      <p:pic>
        <p:nvPicPr>
          <p:cNvPr id="2" name="Picture 1">
            <a:extLst>
              <a:ext uri="{FF2B5EF4-FFF2-40B4-BE49-F238E27FC236}">
                <a16:creationId xmlns:a16="http://schemas.microsoft.com/office/drawing/2014/main" id="{5001D158-410C-83A4-3B74-D9D8CFEDDC8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81212" y="1762926"/>
            <a:ext cx="80295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2483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The central role of brand equity</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AU" altLang="en-US" sz="2400" b="0" i="0" u="none" strike="noStrike" kern="0" cap="none" spc="0" normalizeH="0" baseline="0" noProof="0" dirty="0">
                <a:ln>
                  <a:noFill/>
                </a:ln>
                <a:solidFill>
                  <a:srgbClr val="000000"/>
                </a:solidFill>
                <a:effectLst/>
                <a:uLnTx/>
                <a:uFillTx/>
                <a:latin typeface="Arial"/>
                <a:ea typeface="MS PGothic" pitchFamily="34" charset="-128"/>
              </a:rPr>
              <a:t>Brand equity is a central construct in the strategic management of brands. When managing brands it is important to acknowledge the difference between functional and symbolic brands. Many of the relationships discussed in these slides are shown in Fig 8, next slide</a:t>
            </a:r>
          </a:p>
          <a:p>
            <a:pPr marL="0" indent="0">
              <a:buNone/>
            </a:pPr>
            <a:endParaRPr lang="en-GB" dirty="0"/>
          </a:p>
        </p:txBody>
      </p:sp>
    </p:spTree>
    <p:extLst>
      <p:ext uri="{BB962C8B-B14F-4D97-AF65-F5344CB8AC3E}">
        <p14:creationId xmlns:p14="http://schemas.microsoft.com/office/powerpoint/2010/main" val="3755023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2" name="Title 1">
            <a:extLst>
              <a:ext uri="{FF2B5EF4-FFF2-40B4-BE49-F238E27FC236}">
                <a16:creationId xmlns:a16="http://schemas.microsoft.com/office/drawing/2014/main" id="{C218179B-DB15-CC8D-7323-A5A1E4E9BDAA}"/>
              </a:ext>
            </a:extLst>
          </p:cNvPr>
          <p:cNvSpPr>
            <a:spLocks noGrp="1"/>
          </p:cNvSpPr>
          <p:nvPr>
            <p:ph type="title"/>
          </p:nvPr>
        </p:nvSpPr>
        <p:spPr/>
        <p:txBody>
          <a:bodyPr/>
          <a:lstStyle/>
          <a:p>
            <a:r>
              <a:rPr lang="en-GB" b="1" dirty="0"/>
              <a:t>Figure 8: A synthetic model of brand equity</a:t>
            </a:r>
          </a:p>
        </p:txBody>
      </p:sp>
      <p:pic>
        <p:nvPicPr>
          <p:cNvPr id="3" name="Picture 1">
            <a:extLst>
              <a:ext uri="{FF2B5EF4-FFF2-40B4-BE49-F238E27FC236}">
                <a16:creationId xmlns:a16="http://schemas.microsoft.com/office/drawing/2014/main" id="{75249CC1-A680-B079-5102-181E617EB1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55507" y="1027906"/>
            <a:ext cx="6773863"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64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496389" y="2171357"/>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861774"/>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Thank you!</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Tree>
    <p:extLst>
      <p:ext uri="{BB962C8B-B14F-4D97-AF65-F5344CB8AC3E}">
        <p14:creationId xmlns:p14="http://schemas.microsoft.com/office/powerpoint/2010/main" val="143857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Cultural Meaning Systems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dirty="0"/>
              <a:t>How are brands used as signalling systems to create and send meanings of social differentiation and social integration?</a:t>
            </a:r>
          </a:p>
          <a:p>
            <a:r>
              <a:rPr lang="en-GB" dirty="0"/>
              <a:t>To answer this question an understanding of the basic analytical tools of semiotics, or the science of signs, is needed </a:t>
            </a:r>
          </a:p>
          <a:p>
            <a:pPr marL="0" indent="0">
              <a:buNone/>
            </a:pPr>
            <a:endParaRPr lang="en-GB" dirty="0"/>
          </a:p>
        </p:txBody>
      </p:sp>
    </p:spTree>
    <p:extLst>
      <p:ext uri="{BB962C8B-B14F-4D97-AF65-F5344CB8AC3E}">
        <p14:creationId xmlns:p14="http://schemas.microsoft.com/office/powerpoint/2010/main" val="4272408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Semiotics and brand meanings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AU" altLang="en-US" sz="2400" b="0" i="0" u="none" strike="noStrike" kern="0" cap="none" spc="0" normalizeH="0" baseline="0" noProof="0" dirty="0">
                <a:ln>
                  <a:noFill/>
                </a:ln>
                <a:solidFill>
                  <a:srgbClr val="000000"/>
                </a:solidFill>
                <a:effectLst/>
                <a:uLnTx/>
                <a:uFillTx/>
                <a:latin typeface="Arial"/>
                <a:ea typeface="MS PGothic" pitchFamily="34" charset="-128"/>
              </a:rPr>
              <a:t>The signifier and the signified</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AU" altLang="en-US" sz="1600" b="0" i="0" u="none" strike="noStrike" kern="0" cap="none" spc="0" normalizeH="0" baseline="0" noProof="0" dirty="0">
                <a:ln>
                  <a:noFill/>
                </a:ln>
                <a:solidFill>
                  <a:srgbClr val="000000"/>
                </a:solidFill>
                <a:effectLst/>
                <a:uLnTx/>
                <a:uFillTx/>
                <a:latin typeface="Arial"/>
                <a:ea typeface="MS PGothic" pitchFamily="34" charset="-128"/>
              </a:rPr>
              <a:t>The signifier—for instance, a brand name—must acquire meaning through associations with other pre-existing meanings until it comes to signify some concept or idea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AU" altLang="en-US" sz="1600" b="0" i="0" u="none" strike="noStrike" kern="0" cap="none" spc="0" normalizeH="0" baseline="0" noProof="0" dirty="0">
                <a:ln>
                  <a:noFill/>
                </a:ln>
                <a:solidFill>
                  <a:srgbClr val="000000"/>
                </a:solidFill>
                <a:effectLst/>
                <a:uLnTx/>
                <a:uFillTx/>
                <a:latin typeface="Arial"/>
                <a:ea typeface="MS PGothic" pitchFamily="34" charset="-128"/>
              </a:rPr>
              <a:t>The signified is a connotative communication, which generates personal associations, overtones, and feel, and can be literally any meaning that can be associated with the signifier, in most cases this occurs through advertising and packaging</a:t>
            </a:r>
          </a:p>
          <a:p>
            <a:pPr marL="742950" marR="0" lvl="1" indent="-285750" algn="l" defTabSz="914400" rtl="0" eaLnBrk="1" fontAlgn="base" latinLnBrk="0" hangingPunct="1">
              <a:lnSpc>
                <a:spcPct val="100000"/>
              </a:lnSpc>
              <a:spcBef>
                <a:spcPct val="20000"/>
              </a:spcBef>
              <a:spcAft>
                <a:spcPct val="0"/>
              </a:spcAft>
              <a:buClrTx/>
              <a:buSzTx/>
              <a:buFontTx/>
              <a:buNone/>
              <a:tabLst/>
              <a:defRPr/>
            </a:pPr>
            <a:endParaRPr kumimoji="0" lang="en-AU" altLang="en-US" sz="1600" b="0" i="0" u="none" strike="noStrike" kern="0" cap="none" spc="0" normalizeH="0" baseline="0" noProof="0" dirty="0">
              <a:ln>
                <a:noFill/>
              </a:ln>
              <a:solidFill>
                <a:srgbClr val="000000"/>
              </a:solidFill>
              <a:effectLst/>
              <a:uLnTx/>
              <a:uFillTx/>
              <a:latin typeface="Arial"/>
              <a:ea typeface="MS PGothic" pitchFamily="34" charset="-128"/>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AU" altLang="en-US" sz="2000" b="0" i="0" u="none" strike="noStrike" kern="0" cap="none" spc="0" normalizeH="0" baseline="0" noProof="0" dirty="0">
                <a:ln>
                  <a:noFill/>
                </a:ln>
                <a:solidFill>
                  <a:srgbClr val="000000"/>
                </a:solidFill>
                <a:effectLst/>
                <a:uLnTx/>
                <a:uFillTx/>
                <a:latin typeface="Arial"/>
                <a:ea typeface="MS PGothic" pitchFamily="34" charset="-128"/>
              </a:rPr>
              <a:t>Discuss the study of the advertising for beer brands (Harvey and Evans, 2001). </a:t>
            </a:r>
            <a:r>
              <a:rPr kumimoji="0" lang="en-AU" altLang="en-US" sz="2000" b="1" i="0" u="none" strike="noStrike" kern="0" cap="none" spc="0" normalizeH="0" baseline="0" noProof="0" dirty="0">
                <a:ln>
                  <a:noFill/>
                </a:ln>
                <a:solidFill>
                  <a:srgbClr val="000000"/>
                </a:solidFill>
                <a:effectLst/>
                <a:uLnTx/>
                <a:uFillTx/>
                <a:latin typeface="Arial"/>
                <a:ea typeface="MS PGothic" pitchFamily="34" charset="-128"/>
              </a:rPr>
              <a:t>Figure 1 Next slide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AU" altLang="en-US" sz="2000" b="0" i="0" u="none" strike="noStrike" kern="0" cap="none" spc="0" normalizeH="0" baseline="0" noProof="0" dirty="0">
                <a:ln>
                  <a:noFill/>
                </a:ln>
                <a:solidFill>
                  <a:srgbClr val="000000"/>
                </a:solidFill>
                <a:effectLst/>
                <a:uLnTx/>
                <a:uFillTx/>
                <a:latin typeface="Arial"/>
                <a:ea typeface="MS PGothic" pitchFamily="34" charset="-128"/>
              </a:rPr>
              <a:t>Indexicality</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AU" altLang="en-US" sz="1600" b="0" i="0" u="none" strike="noStrike" kern="0" cap="none" spc="0" normalizeH="0" baseline="0" noProof="0" dirty="0">
                <a:ln>
                  <a:noFill/>
                </a:ln>
                <a:solidFill>
                  <a:srgbClr val="000000"/>
                </a:solidFill>
                <a:effectLst/>
                <a:uLnTx/>
                <a:uFillTx/>
                <a:latin typeface="Arial"/>
                <a:ea typeface="MS PGothic" pitchFamily="34" charset="-128"/>
              </a:rPr>
              <a:t>possessions served as physical evidence, ‘indices’ of a special relationship with people, places, and events</a:t>
            </a:r>
            <a:endParaRPr kumimoji="0" lang="en-AU" altLang="en-US" sz="5000" b="0" i="0" u="none" strike="noStrike" kern="0" cap="none" spc="0" normalizeH="0" baseline="0" noProof="0" dirty="0">
              <a:ln>
                <a:noFill/>
              </a:ln>
              <a:solidFill>
                <a:srgbClr val="000000"/>
              </a:solidFill>
              <a:effectLst/>
              <a:uLnTx/>
              <a:uFillTx/>
              <a:latin typeface="Arial"/>
              <a:ea typeface="MS PGothic" pitchFamily="34" charset="-128"/>
            </a:endParaRPr>
          </a:p>
          <a:p>
            <a:pPr marL="0" indent="0">
              <a:buNone/>
            </a:pPr>
            <a:endParaRPr lang="en-GB" dirty="0"/>
          </a:p>
        </p:txBody>
      </p:sp>
    </p:spTree>
    <p:extLst>
      <p:ext uri="{BB962C8B-B14F-4D97-AF65-F5344CB8AC3E}">
        <p14:creationId xmlns:p14="http://schemas.microsoft.com/office/powerpoint/2010/main" val="212629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Figure 1: Semiotic analysis of UK beer ads </a:t>
            </a:r>
          </a:p>
        </p:txBody>
      </p:sp>
      <p:pic>
        <p:nvPicPr>
          <p:cNvPr id="2" name="Picture 1">
            <a:extLst>
              <a:ext uri="{FF2B5EF4-FFF2-40B4-BE49-F238E27FC236}">
                <a16:creationId xmlns:a16="http://schemas.microsoft.com/office/drawing/2014/main" id="{D1B95949-E1F6-1F5A-AA27-3BA0D96E84B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35558" y="1463747"/>
            <a:ext cx="79343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1630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Figure 2: International language of beer advertising—signifiers for three sample codes</a:t>
            </a:r>
          </a:p>
        </p:txBody>
      </p:sp>
      <p:pic>
        <p:nvPicPr>
          <p:cNvPr id="2" name="Picture 1">
            <a:extLst>
              <a:ext uri="{FF2B5EF4-FFF2-40B4-BE49-F238E27FC236}">
                <a16:creationId xmlns:a16="http://schemas.microsoft.com/office/drawing/2014/main" id="{D75C9933-253F-F354-0920-5C3DA76B591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36306" y="1582492"/>
            <a:ext cx="7245350"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910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Personal meanings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AU" altLang="en-US" sz="2400" b="0" i="0" u="none" strike="noStrike" kern="0" cap="none" spc="0" normalizeH="0" baseline="0" noProof="0" dirty="0">
                <a:ln>
                  <a:noFill/>
                </a:ln>
                <a:solidFill>
                  <a:srgbClr val="000000"/>
                </a:solidFill>
                <a:effectLst/>
                <a:uLnTx/>
                <a:uFillTx/>
                <a:latin typeface="Arial"/>
                <a:ea typeface="MS PGothic" pitchFamily="34" charset="-128"/>
              </a:rPr>
              <a:t>Brand personality: the brand-as-a-person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AU" altLang="en-US" sz="2400" b="0" i="0" u="none" strike="noStrike" kern="0" cap="none" spc="0" normalizeH="0" baseline="0" noProof="0" dirty="0">
                <a:ln>
                  <a:noFill/>
                </a:ln>
                <a:solidFill>
                  <a:srgbClr val="000000"/>
                </a:solidFill>
                <a:effectLst/>
                <a:uLnTx/>
                <a:uFillTx/>
                <a:latin typeface="Arial"/>
                <a:ea typeface="MS PGothic" pitchFamily="34" charset="-128"/>
              </a:rPr>
              <a:t>Brand relationships: the brand-as-a-friend</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AU" altLang="en-US" sz="2000" b="0" i="0" u="none" strike="noStrike" kern="0" cap="none" spc="0" normalizeH="0" baseline="0" noProof="0" dirty="0">
                <a:ln>
                  <a:noFill/>
                </a:ln>
                <a:solidFill>
                  <a:srgbClr val="000000"/>
                </a:solidFill>
                <a:effectLst/>
                <a:uLnTx/>
                <a:uFillTx/>
                <a:latin typeface="Arial"/>
                <a:ea typeface="MS PGothic" pitchFamily="34" charset="-128"/>
              </a:rPr>
              <a:t>Exciting versus sincere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AU" altLang="en-US" sz="2000" b="0" i="0" u="none" strike="noStrike" kern="0" cap="none" spc="0" normalizeH="0" baseline="0" noProof="0" dirty="0">
                <a:ln>
                  <a:noFill/>
                </a:ln>
                <a:solidFill>
                  <a:srgbClr val="000000"/>
                </a:solidFill>
                <a:effectLst/>
                <a:uLnTx/>
                <a:uFillTx/>
                <a:latin typeface="Arial"/>
                <a:ea typeface="MS PGothic" pitchFamily="34" charset="-128"/>
              </a:rPr>
              <a:t>Anxious consumers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AU" altLang="en-US" sz="2400" b="0" i="0" u="none" strike="noStrike" kern="0" cap="none" spc="0" normalizeH="0" baseline="0" noProof="0" dirty="0">
                <a:ln>
                  <a:noFill/>
                </a:ln>
                <a:solidFill>
                  <a:srgbClr val="000000"/>
                </a:solidFill>
                <a:effectLst/>
                <a:uLnTx/>
                <a:uFillTx/>
                <a:latin typeface="Arial"/>
                <a:ea typeface="MS PGothic" pitchFamily="34" charset="-128"/>
              </a:rPr>
              <a:t>Nostalgia</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AU" altLang="en-US" sz="1800" b="0" i="0" u="none" strike="noStrike" kern="0" cap="none" spc="0" normalizeH="0" baseline="0" noProof="0" dirty="0">
                <a:ln>
                  <a:noFill/>
                </a:ln>
                <a:solidFill>
                  <a:srgbClr val="000000"/>
                </a:solidFill>
                <a:effectLst/>
                <a:uLnTx/>
                <a:uFillTx/>
                <a:latin typeface="Arial"/>
                <a:ea typeface="MS PGothic" pitchFamily="34" charset="-128"/>
              </a:rPr>
              <a:t>Defined by Holbrook and Schindler (2003) as ‘a preference towards experiences associated with objects that were more common when one was younger’</a:t>
            </a:r>
          </a:p>
          <a:p>
            <a:pPr marL="0" indent="0">
              <a:buNone/>
            </a:pPr>
            <a:endParaRPr lang="en-GB" dirty="0"/>
          </a:p>
        </p:txBody>
      </p:sp>
      <p:pic>
        <p:nvPicPr>
          <p:cNvPr id="2" name="Picture 1">
            <a:extLst>
              <a:ext uri="{FF2B5EF4-FFF2-40B4-BE49-F238E27FC236}">
                <a16:creationId xmlns:a16="http://schemas.microsoft.com/office/drawing/2014/main" id="{013C9008-0F1D-F61F-493D-74BE1CFE381B}"/>
              </a:ext>
            </a:extLst>
          </p:cNvPr>
          <p:cNvPicPr>
            <a:picLocks noChangeAspect="1"/>
          </p:cNvPicPr>
          <p:nvPr/>
        </p:nvPicPr>
        <p:blipFill rotWithShape="1">
          <a:blip r:embed="rId5">
            <a:extLst>
              <a:ext uri="{28A0092B-C50C-407E-A947-70E740481C1C}">
                <a14:useLocalDpi xmlns:a14="http://schemas.microsoft.com/office/drawing/2010/main" val="0"/>
              </a:ext>
            </a:extLst>
          </a:blip>
          <a:srcRect b="16385"/>
          <a:stretch/>
        </p:blipFill>
        <p:spPr bwMode="auto">
          <a:xfrm>
            <a:off x="2543154" y="4411988"/>
            <a:ext cx="5157787" cy="149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966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Social differentiation and social integration</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AU" sz="2000" b="0" i="0" u="none" strike="noStrike" kern="0" cap="none" spc="0" normalizeH="0" baseline="0" noProof="0" dirty="0">
                <a:ln>
                  <a:noFill/>
                </a:ln>
                <a:solidFill>
                  <a:srgbClr val="000000"/>
                </a:solidFill>
                <a:effectLst/>
                <a:uLnTx/>
                <a:uFillTx/>
                <a:latin typeface="Arial"/>
                <a:ea typeface="MS PGothic" pitchFamily="34" charset="-128"/>
              </a:rPr>
              <a:t>Social integration: </a:t>
            </a:r>
            <a:r>
              <a:rPr kumimoji="0" lang="en-AU" sz="2000" b="0" i="0" u="none" strike="noStrike" kern="0" cap="none" spc="0" normalizeH="0" baseline="0" noProof="0" dirty="0">
                <a:ln>
                  <a:noFill/>
                </a:ln>
                <a:solidFill>
                  <a:srgbClr val="000000"/>
                </a:solidFill>
                <a:effectLst/>
                <a:uLnTx/>
                <a:uFillTx/>
                <a:latin typeface="Arial"/>
                <a:ea typeface="MS PGothic" pitchFamily="34" charset="-128"/>
                <a:cs typeface="+mn-cs"/>
              </a:rPr>
              <a:t>the communication value of brands can be thought of as fundamentally integrative, in that knowledge of consumption codes and attendance at consumption events are essential to being included as part of a social group (Slater, 1997)</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AU" sz="1600" b="0" i="0" u="none" strike="noStrike" kern="0" cap="none" spc="0" normalizeH="0" baseline="0" noProof="0" dirty="0">
                <a:ln>
                  <a:noFill/>
                </a:ln>
                <a:solidFill>
                  <a:srgbClr val="000000"/>
                </a:solidFill>
                <a:effectLst/>
                <a:uLnTx/>
                <a:uFillTx/>
                <a:latin typeface="Arial"/>
                <a:ea typeface="MS PGothic" pitchFamily="34" charset="-128"/>
                <a:cs typeface="+mn-cs"/>
              </a:rPr>
              <a:t>Brand communities</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AU" sz="1600" b="0" i="0" u="none" strike="noStrike" kern="0" cap="none" spc="0" normalizeH="0" baseline="0" noProof="0" dirty="0">
                <a:ln>
                  <a:noFill/>
                </a:ln>
                <a:solidFill>
                  <a:srgbClr val="000000"/>
                </a:solidFill>
                <a:effectLst/>
                <a:uLnTx/>
                <a:uFillTx/>
                <a:latin typeface="Arial"/>
                <a:ea typeface="MS PGothic" pitchFamily="34" charset="-128"/>
                <a:cs typeface="+mn-cs"/>
              </a:rPr>
              <a:t>Neo-tribes</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AU" sz="1600" b="0" i="0" u="none" strike="noStrike" kern="0" cap="none" spc="0" normalizeH="0" baseline="0" noProof="0" dirty="0">
                <a:ln>
                  <a:noFill/>
                </a:ln>
                <a:solidFill>
                  <a:srgbClr val="000000"/>
                </a:solidFill>
                <a:effectLst/>
                <a:uLnTx/>
                <a:uFillTx/>
                <a:latin typeface="Arial"/>
                <a:ea typeface="MS PGothic" pitchFamily="34" charset="-128"/>
                <a:cs typeface="+mn-cs"/>
              </a:rPr>
              <a:t>Sub-cultures</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AU" sz="1600" b="0" i="0" u="none" strike="noStrike" kern="0" cap="none" spc="0" normalizeH="0" baseline="0" noProof="0" dirty="0">
                <a:ln>
                  <a:noFill/>
                </a:ln>
                <a:solidFill>
                  <a:srgbClr val="000000"/>
                </a:solidFill>
                <a:effectLst/>
                <a:uLnTx/>
                <a:uFillTx/>
                <a:latin typeface="Arial"/>
                <a:ea typeface="ＭＳ Ｐゴシック" charset="0"/>
              </a:rPr>
              <a:t>Aikido brands</a:t>
            </a:r>
          </a:p>
          <a:p>
            <a:pPr marL="0" indent="0">
              <a:buNone/>
            </a:pPr>
            <a:endParaRPr lang="en-GB" dirty="0"/>
          </a:p>
        </p:txBody>
      </p:sp>
      <p:pic>
        <p:nvPicPr>
          <p:cNvPr id="2" name="Picture 1">
            <a:extLst>
              <a:ext uri="{FF2B5EF4-FFF2-40B4-BE49-F238E27FC236}">
                <a16:creationId xmlns:a16="http://schemas.microsoft.com/office/drawing/2014/main" id="{2A733328-F23D-21FE-0726-3164CE7BAD2D}"/>
              </a:ext>
            </a:extLst>
          </p:cNvPr>
          <p:cNvPicPr>
            <a:picLocks noChangeAspect="1"/>
          </p:cNvPicPr>
          <p:nvPr/>
        </p:nvPicPr>
        <p:blipFill rotWithShape="1">
          <a:blip r:embed="rId5">
            <a:extLst>
              <a:ext uri="{28A0092B-C50C-407E-A947-70E740481C1C}">
                <a14:useLocalDpi xmlns:a14="http://schemas.microsoft.com/office/drawing/2010/main" val="0"/>
              </a:ext>
            </a:extLst>
          </a:blip>
          <a:srcRect b="5380"/>
          <a:stretch/>
        </p:blipFill>
        <p:spPr bwMode="auto">
          <a:xfrm>
            <a:off x="5177993" y="2900363"/>
            <a:ext cx="3949700" cy="2711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905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Brand equity</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GB" altLang="en-US" sz="2800" b="0" i="0" u="none" strike="noStrike" kern="0" cap="none" spc="0" normalizeH="0" baseline="0" noProof="0" dirty="0">
                <a:ln>
                  <a:noFill/>
                </a:ln>
                <a:solidFill>
                  <a:srgbClr val="000000"/>
                </a:solidFill>
                <a:effectLst/>
                <a:uLnTx/>
                <a:uFillTx/>
                <a:latin typeface="Arial"/>
                <a:ea typeface="MS PGothic" pitchFamily="34" charset="-128"/>
              </a:rPr>
              <a:t>The resonance of a name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GB" altLang="en-US" sz="2800" b="0" i="0" u="none" strike="noStrike" kern="0" cap="none" spc="0" normalizeH="0" baseline="0" noProof="0" dirty="0">
                <a:ln>
                  <a:noFill/>
                </a:ln>
                <a:solidFill>
                  <a:srgbClr val="000000"/>
                </a:solidFill>
                <a:effectLst/>
                <a:uLnTx/>
                <a:uFillTx/>
                <a:latin typeface="Arial"/>
                <a:ea typeface="MS PGothic" pitchFamily="34" charset="-128"/>
              </a:rPr>
              <a:t>The difficulty of defining brand equity…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GB" altLang="en-US" sz="2400" b="0" i="0" u="none" strike="noStrike" kern="0" cap="none" spc="0" normalizeH="0" baseline="0" noProof="0" dirty="0">
                <a:ln>
                  <a:noFill/>
                </a:ln>
                <a:solidFill>
                  <a:srgbClr val="000000"/>
                </a:solidFill>
                <a:effectLst/>
                <a:uLnTx/>
                <a:uFillTx/>
                <a:latin typeface="Arial"/>
                <a:ea typeface="MS PGothic" pitchFamily="34" charset="-128"/>
              </a:rPr>
              <a:t>49 different studies in US and Europe produces 26 different measures (Sattler, 1994)</a:t>
            </a:r>
          </a:p>
          <a:p>
            <a:pPr marL="0" indent="0">
              <a:buNone/>
            </a:pPr>
            <a:endParaRPr lang="en-GB" dirty="0"/>
          </a:p>
        </p:txBody>
      </p:sp>
    </p:spTree>
    <p:extLst>
      <p:ext uri="{BB962C8B-B14F-4D97-AF65-F5344CB8AC3E}">
        <p14:creationId xmlns:p14="http://schemas.microsoft.com/office/powerpoint/2010/main" val="3991134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863</Words>
  <Application>Microsoft Office PowerPoint</Application>
  <PresentationFormat>Widescreen</PresentationFormat>
  <Paragraphs>110</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Clash Display Medium</vt:lpstr>
      <vt:lpstr>Clash Display</vt:lpstr>
      <vt:lpstr>Arial</vt:lpstr>
      <vt:lpstr>Office Theme</vt:lpstr>
      <vt:lpstr>PowerPoint Presentation</vt:lpstr>
      <vt:lpstr>This week’s learning outcomes</vt:lpstr>
      <vt:lpstr>Cultural Meaning Systems</vt:lpstr>
      <vt:lpstr>Semiotics and brand meanings</vt:lpstr>
      <vt:lpstr>Figure 1: Semiotic analysis of UK beer ads </vt:lpstr>
      <vt:lpstr>Figure 2: International language of beer advertising—signifiers for three sample codes</vt:lpstr>
      <vt:lpstr>Personal meanings</vt:lpstr>
      <vt:lpstr>Social differentiation and social integration</vt:lpstr>
      <vt:lpstr>Brand equity</vt:lpstr>
      <vt:lpstr>Financial perspective</vt:lpstr>
      <vt:lpstr>Figure 3: How strong brands generate greater profitability </vt:lpstr>
      <vt:lpstr>Consumer perspective</vt:lpstr>
      <vt:lpstr>Brand awareness</vt:lpstr>
      <vt:lpstr>Brand awareness</vt:lpstr>
      <vt:lpstr>Brand attitude</vt:lpstr>
      <vt:lpstr>Figure 4: Brand awareness, salience, and attitude leading to brand loyalty</vt:lpstr>
      <vt:lpstr>Figure 5: Interaction of cognition and emotion in making brand choices</vt:lpstr>
      <vt:lpstr>Brand loyalty </vt:lpstr>
      <vt:lpstr>Figure 6: Percy and Rosenbaum-Elliott Brand Loyalty Model</vt:lpstr>
      <vt:lpstr>Figure 7: Hofmeyr Conversion Model for mature fmcg markets</vt:lpstr>
      <vt:lpstr>The central role of brand equity</vt:lpstr>
      <vt:lpstr>Figure 8: A synthetic model of brand equity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Lesslie Malinga</cp:lastModifiedBy>
  <cp:revision>31</cp:revision>
  <dcterms:created xsi:type="dcterms:W3CDTF">2023-04-21T12:16:35Z</dcterms:created>
  <dcterms:modified xsi:type="dcterms:W3CDTF">2024-01-24T14:18:43Z</dcterms:modified>
</cp:coreProperties>
</file>